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9" r:id="rId2"/>
    <p:sldMasterId id="2147483706" r:id="rId3"/>
  </p:sldMasterIdLst>
  <p:notesMasterIdLst>
    <p:notesMasterId r:id="rId10"/>
  </p:notesMasterIdLst>
  <p:handoutMasterIdLst>
    <p:handoutMasterId r:id="rId11"/>
  </p:handoutMasterIdLst>
  <p:sldIdLst>
    <p:sldId id="259" r:id="rId4"/>
    <p:sldId id="754" r:id="rId5"/>
    <p:sldId id="4990" r:id="rId6"/>
    <p:sldId id="4991" r:id="rId7"/>
    <p:sldId id="4988" r:id="rId8"/>
    <p:sldId id="74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D7D31"/>
    <a:srgbClr val="F5F2F1"/>
    <a:srgbClr val="F4F2F1"/>
    <a:srgbClr val="343433"/>
    <a:srgbClr val="797979"/>
    <a:srgbClr val="464545"/>
    <a:srgbClr val="9E9D9E"/>
    <a:srgbClr val="9D9D9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4"/>
    <p:restoredTop sz="96959"/>
  </p:normalViewPr>
  <p:slideViewPr>
    <p:cSldViewPr snapToGrid="0">
      <p:cViewPr varScale="1">
        <p:scale>
          <a:sx n="112" d="100"/>
          <a:sy n="112" d="100"/>
        </p:scale>
        <p:origin x="11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46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0CEE271-FA2F-BB7A-A9C6-8E60CF80F8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C58C51-5012-1063-7467-3DF21A6E7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F88-34EB-5641-A8D3-F217687023A4}" type="datetimeFigureOut">
              <a:rPr lang="it-IT" smtClean="0"/>
              <a:t>15/03/2024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7D19AB-A453-64D1-8F60-7F6F86FF9B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63E2EE-559C-7DC3-4990-71D68287F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6ABC-2A47-DB46-B4CD-A420D1BE27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3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93DB-2B11-1A48-8AA1-27483237CFCB}" type="datetimeFigureOut">
              <a:rPr lang="it-IT" smtClean="0"/>
              <a:t>15/03/2024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6DB0-1560-0942-9A05-0AAF1228E9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57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Futura Lt BT 18 – Spaziatura caratteri: espansa di 6 </a:t>
            </a:r>
            <a:r>
              <a:rPr lang="it-IT" dirty="0" err="1"/>
              <a:t>pt</a:t>
            </a:r>
            <a:r>
              <a:rPr lang="it-IT" dirty="0"/>
              <a:t> e crenatura 1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CDF43-C873-4634-B0C8-22905FB40AE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83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Titolo: Futura Lt BT 20 – Spaziatura caratteri: espansa di 3 </a:t>
            </a:r>
            <a:r>
              <a:rPr lang="it-IT" dirty="0" err="1"/>
              <a:t>pt</a:t>
            </a:r>
            <a:r>
              <a:rPr lang="it-IT" dirty="0"/>
              <a:t> e crenatura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Testo:  Futura Lt BT 14 – Spaziatura caratteri: normale e crenatura 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7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CDF43-C873-4634-B0C8-22905FB40AE7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57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6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C807-D54C-F5A3-7C18-F20D14EA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B7482B-3CE1-DB5F-82DA-BA7BCD599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FADEB6-63FA-2D99-E752-8C3003578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6C8C2E-E7BB-A803-DE0B-97B9B6267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CDF43-C873-4634-B0C8-22905FB40AE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84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A9059-5BC1-7229-DD59-2AEEBD2B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D66FC8-D8E0-4C35-42B3-149849241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A3FF91-95E6-1E5A-C897-DB3485A75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71C58-E6C7-60F9-8CFD-F52326CAB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CDF43-C873-4634-B0C8-22905FB40AE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8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CDF43-C873-4634-B0C8-22905FB40AE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22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Testo:  Futura Lt BT 14 – Spaziatura caratteri: normale e crenatura 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CDF43-C873-4634-B0C8-22905FB40AE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75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tx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5BABE2-7D3B-8FDB-ED6A-5BDF5F4F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EC7E8C20-16D5-CD21-DF35-AF76D3E4A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5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chemeClr val="tx1">
                    <a:alpha val="60000"/>
                  </a:scheme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169789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C07EDA-DC21-AB0E-8A87-5A8B3E9B2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95900"/>
            <a:ext cx="8256494" cy="4324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7DB2F3-5F82-B536-993C-1B673E9CD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BA3B4A6-C582-40F9-95F6-9E0907FE4F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C0FA204B-8311-9E62-D2B0-1F7422AB7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57097" y="4873841"/>
            <a:ext cx="2675502" cy="14381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la didascalia all’immagine</a:t>
            </a:r>
          </a:p>
        </p:txBody>
      </p:sp>
    </p:spTree>
    <p:extLst>
      <p:ext uri="{BB962C8B-B14F-4D97-AF65-F5344CB8AC3E}">
        <p14:creationId xmlns:p14="http://schemas.microsoft.com/office/powerpoint/2010/main" val="23010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DAD164C1-0E79-10E5-5F69-1B1939BAF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555900"/>
            <a:ext cx="12192000" cy="5759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5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9CE843F-93F9-2414-7619-10EAE947B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7" y="2764909"/>
            <a:ext cx="11537516" cy="775597"/>
          </a:xfrm>
          <a:prstGeom prst="rect">
            <a:avLst/>
          </a:prstGeom>
        </p:spPr>
        <p:txBody>
          <a:bodyPr anchor="b"/>
          <a:lstStyle>
            <a:lvl1pPr>
              <a:defRPr sz="2800" b="0" i="0">
                <a:latin typeface="Futura Std Light" panose="020B0402020204020303" pitchFamily="34" charset="77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A67B49A-6A28-1DC6-6CB8-FCF264D5333C}"/>
              </a:ext>
            </a:extLst>
          </p:cNvPr>
          <p:cNvCxnSpPr>
            <a:cxnSpLocks/>
          </p:cNvCxnSpPr>
          <p:nvPr userDrawn="1"/>
        </p:nvCxnSpPr>
        <p:spPr>
          <a:xfrm>
            <a:off x="321547" y="3758083"/>
            <a:ext cx="1457011" cy="0"/>
          </a:xfrm>
          <a:prstGeom prst="line">
            <a:avLst/>
          </a:prstGeom>
          <a:ln w="6350"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05ADC0B-50DC-E9DD-3399-763EA80D67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8" y="3988922"/>
            <a:ext cx="9024983" cy="224613"/>
          </a:xfrm>
        </p:spPr>
        <p:txBody>
          <a:bodyPr/>
          <a:lstStyle>
            <a:lvl1pPr>
              <a:defRPr sz="1600" b="0" i="0">
                <a:solidFill>
                  <a:srgbClr val="797979"/>
                </a:solidFill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382566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5BABE2-7D3B-8FDB-ED6A-5BDF5F4F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549275FF-15C7-5EFE-2612-2A155787255E}"/>
              </a:ext>
            </a:extLst>
          </p:cNvPr>
          <p:cNvSpPr txBox="1">
            <a:spLocks/>
          </p:cNvSpPr>
          <p:nvPr userDrawn="1"/>
        </p:nvSpPr>
        <p:spPr>
          <a:xfrm>
            <a:off x="351844" y="5871809"/>
            <a:ext cx="11501562" cy="126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9E9D9E"/>
                </a:solidFill>
                <a:latin typeface="Futura Std Light" panose="020B04020202040203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spc="300" dirty="0">
                <a:solidFill>
                  <a:srgbClr val="797979"/>
                </a:solidFill>
              </a:rPr>
              <a:t>MADE IN ITALY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82EF43-BB7B-29F0-2A31-D3703069B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5422390" y="6042950"/>
            <a:ext cx="1347220" cy="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1E14F3-786F-9E68-3C33-F8812673F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65523745-748C-BC54-D513-86462B40352F}"/>
              </a:ext>
            </a:extLst>
          </p:cNvPr>
          <p:cNvSpPr txBox="1">
            <a:spLocks/>
          </p:cNvSpPr>
          <p:nvPr userDrawn="1"/>
        </p:nvSpPr>
        <p:spPr>
          <a:xfrm>
            <a:off x="351844" y="5871809"/>
            <a:ext cx="11501562" cy="126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9E9D9E"/>
                </a:solidFill>
                <a:latin typeface="Futura Std Light" panose="020B04020202040203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spc="300" dirty="0">
                <a:solidFill>
                  <a:srgbClr val="797979"/>
                </a:solidFill>
              </a:rPr>
              <a:t>MADE IN ITALY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A51A25-2084-7934-502A-535FAF5F8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5422390" y="6042950"/>
            <a:ext cx="1347220" cy="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tx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19192AEF-294B-DEEC-DE43-37EC72B61A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6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chemeClr val="tx1">
                    <a:alpha val="60000"/>
                  </a:scheme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C8816E-7AE5-C527-E9DF-F17FE5617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354" y="2861698"/>
            <a:ext cx="5785292" cy="5673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A52B8C1-F34A-47AF-5CA9-8D6A5B0637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51559" y="6312881"/>
            <a:ext cx="13495116" cy="2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7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250916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44133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48" y="1995901"/>
            <a:ext cx="9024983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963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8A0314C-55C0-9C36-7D95-3FEA51DCE5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8" y="2552623"/>
            <a:ext cx="5030381" cy="1403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 1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49" y="2911214"/>
            <a:ext cx="5030380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DE2262-0A67-0809-6A51-EC5DBB0A5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4819" y="2552623"/>
            <a:ext cx="5030381" cy="224613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2BF1664-2187-49FA-E693-F1476692DA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4820" y="2911214"/>
            <a:ext cx="5030380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266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Ne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bg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1E14F3-786F-9E68-3C33-F8812673F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1BE2ADBA-9ACE-0146-B50F-CB4BF27BB9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5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rgbClr val="9D9D9E">
                    <a:alpha val="60000"/>
                  </a:srgb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283011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8A0314C-55C0-9C36-7D95-3FEA51DCE5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9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50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C196190-EC7F-B9DE-2E09-843D101E01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88430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8092F75-6F4C-0982-817A-5A0660370E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88431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5592E94-DE62-9F51-574F-3F5B37106F4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5313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44EB528A-66D6-1AD9-B3D0-C1EE51B12A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55314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5484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78923-FBC7-F544-D150-03A6FB28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8" y="1995900"/>
            <a:ext cx="6818142" cy="43245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9504B1A1-4B0D-F644-9ECE-4056C77A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675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1"/>
                </a:solidFill>
                <a:latin typeface="Futura Std Light" panose="020B04020202040203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it-IT"/>
              <a:t>‹N›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457E45-C34B-B076-CD1C-D1D7FDE55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2EEE01C-3436-4CB1-D618-00BC626FA4F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D91002A-3B79-83D0-B7ED-4352E785B8F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1549" y="1995900"/>
            <a:ext cx="4331133" cy="4324513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2484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C07EDA-DC21-AB0E-8A87-5A8B3E9B2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3858" y="1995900"/>
            <a:ext cx="6818142" cy="4324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7DB2F3-5F82-B536-993C-1B673E9CD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BA3B4A6-C582-40F9-95F6-9E0907FE4F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A68AA7-17EF-72A3-1BB7-0CA8DBC502E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1549" y="1995900"/>
            <a:ext cx="4331133" cy="4324513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4146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C07EDA-DC21-AB0E-8A87-5A8B3E9B2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95900"/>
            <a:ext cx="8256494" cy="4324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7DB2F3-5F82-B536-993C-1B673E9CD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BA3B4A6-C582-40F9-95F6-9E0907FE4F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C0FA204B-8311-9E62-D2B0-1F7422AB7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57097" y="4873841"/>
            <a:ext cx="2675502" cy="14381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la didascalia all’immagine</a:t>
            </a:r>
          </a:p>
        </p:txBody>
      </p:sp>
    </p:spTree>
    <p:extLst>
      <p:ext uri="{BB962C8B-B14F-4D97-AF65-F5344CB8AC3E}">
        <p14:creationId xmlns:p14="http://schemas.microsoft.com/office/powerpoint/2010/main" val="305315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C07EDA-DC21-AB0E-8A87-5A8B3E9B2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555900"/>
            <a:ext cx="12192000" cy="5759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6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rgbClr val="F5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BB11B88-FC19-D690-05B2-3D0159810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7" y="2764909"/>
            <a:ext cx="11537516" cy="775597"/>
          </a:xfrm>
          <a:prstGeom prst="rect">
            <a:avLst/>
          </a:prstGeom>
        </p:spPr>
        <p:txBody>
          <a:bodyPr anchor="b"/>
          <a:lstStyle>
            <a:lvl1pPr>
              <a:defRPr sz="2800" b="0" i="0">
                <a:latin typeface="Futura Std Light" panose="020B0402020204020303" pitchFamily="34" charset="77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09697E80-B178-206D-EC4F-5E645C53130B}"/>
              </a:ext>
            </a:extLst>
          </p:cNvPr>
          <p:cNvCxnSpPr>
            <a:cxnSpLocks/>
          </p:cNvCxnSpPr>
          <p:nvPr userDrawn="1"/>
        </p:nvCxnSpPr>
        <p:spPr>
          <a:xfrm>
            <a:off x="321547" y="3758083"/>
            <a:ext cx="1457011" cy="0"/>
          </a:xfrm>
          <a:prstGeom prst="line">
            <a:avLst/>
          </a:prstGeom>
          <a:ln w="6350"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1F088A4-7FF9-5154-55BC-580BA56C8AB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8" y="3988922"/>
            <a:ext cx="9024983" cy="224613"/>
          </a:xfrm>
        </p:spPr>
        <p:txBody>
          <a:bodyPr/>
          <a:lstStyle>
            <a:lvl1pPr>
              <a:defRPr sz="1600" b="0" i="0">
                <a:solidFill>
                  <a:srgbClr val="797979"/>
                </a:solidFill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291530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1F875AC-D9AD-4178-6E5D-EBDA1F1BDE02}"/>
              </a:ext>
            </a:extLst>
          </p:cNvPr>
          <p:cNvSpPr txBox="1">
            <a:spLocks/>
          </p:cNvSpPr>
          <p:nvPr userDrawn="1"/>
        </p:nvSpPr>
        <p:spPr>
          <a:xfrm>
            <a:off x="351844" y="5871809"/>
            <a:ext cx="11501562" cy="126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9E9D9E"/>
                </a:solidFill>
                <a:latin typeface="Futura Std Light" panose="020B04020202040203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4020202040203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spc="300" dirty="0">
                <a:solidFill>
                  <a:srgbClr val="797979"/>
                </a:solidFill>
              </a:rPr>
              <a:t>MADE IN ITALY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41579A-BD14-34CB-9AD9-48B1A426C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354" y="2861698"/>
            <a:ext cx="5785292" cy="5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15424" y="4869160"/>
            <a:ext cx="10363200" cy="747514"/>
          </a:xfrm>
        </p:spPr>
        <p:txBody>
          <a:bodyPr/>
          <a:lstStyle>
            <a:lvl1pPr algn="ctr">
              <a:defRPr sz="3600" b="0" spc="300">
                <a:solidFill>
                  <a:schemeClr val="tx1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9824" y="5525858"/>
            <a:ext cx="8534400" cy="406896"/>
          </a:xfrm>
        </p:spPr>
        <p:txBody>
          <a:bodyPr/>
          <a:lstStyle>
            <a:lvl1pPr marL="0" indent="0" algn="ctr">
              <a:buNone/>
              <a:defRPr sz="180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41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82203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 hasCustomPrompt="1"/>
          </p:nvPr>
        </p:nvSpPr>
        <p:spPr>
          <a:xfrm>
            <a:off x="1487489" y="260648"/>
            <a:ext cx="10094615" cy="660400"/>
          </a:xfrm>
        </p:spPr>
        <p:txBody>
          <a:bodyPr/>
          <a:lstStyle>
            <a:lvl1pPr algn="r">
              <a:defRPr b="0" spc="3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grpSp>
        <p:nvGrpSpPr>
          <p:cNvPr id="21" name="Gruppo 20"/>
          <p:cNvGrpSpPr/>
          <p:nvPr userDrawn="1"/>
        </p:nvGrpSpPr>
        <p:grpSpPr>
          <a:xfrm>
            <a:off x="0" y="6525344"/>
            <a:ext cx="12192000" cy="332656"/>
            <a:chOff x="0" y="6525344"/>
            <a:chExt cx="9144000" cy="332656"/>
          </a:xfrm>
        </p:grpSpPr>
        <p:sp>
          <p:nvSpPr>
            <p:cNvPr id="11" name="Rettangolo 10"/>
            <p:cNvSpPr/>
            <p:nvPr userDrawn="1"/>
          </p:nvSpPr>
          <p:spPr bwMode="auto">
            <a:xfrm>
              <a:off x="0" y="6525344"/>
              <a:ext cx="9144000" cy="3326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7896" y="6604800"/>
              <a:ext cx="864096" cy="193868"/>
            </a:xfrm>
            <a:prstGeom prst="rect">
              <a:avLst/>
            </a:prstGeom>
          </p:spPr>
        </p:pic>
      </p:grpSp>
      <p:sp>
        <p:nvSpPr>
          <p:cNvPr id="22" name="Segnaposto numero diapositiva 21"/>
          <p:cNvSpPr>
            <a:spLocks noGrp="1"/>
          </p:cNvSpPr>
          <p:nvPr>
            <p:ph type="sldNum" sz="quarter" idx="10"/>
          </p:nvPr>
        </p:nvSpPr>
        <p:spPr>
          <a:xfrm>
            <a:off x="4690344" y="6531335"/>
            <a:ext cx="2844800" cy="320675"/>
          </a:xfrm>
        </p:spPr>
        <p:txBody>
          <a:bodyPr vert="horz" lIns="91440" tIns="45720" rIns="91440" bIns="45720" rtlCol="0" anchor="ctr"/>
          <a:lstStyle>
            <a:lvl1pPr algn="ctr">
              <a:defRPr lang="it-IT" b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hangingPunct="0"/>
            <a:fld id="{ED0FDA39-DA52-4811-8A1D-7B2FDEB6DADB}" type="slidenum">
              <a:rPr lang="it-IT" smtClean="0"/>
              <a:pPr eaLnBrk="0" hangingPunct="0"/>
              <a:t>‹#›</a:t>
            </a:fld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25345"/>
            <a:ext cx="2844800" cy="330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fld id="{D58F48BF-3FC6-4567-8182-6AC6DD97AC57}" type="datetimeFigureOut">
              <a:rPr lang="it-IT" smtClean="0"/>
              <a:pPr/>
              <a:t>15/03/2024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3007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1"/>
          <p:cNvSpPr>
            <a:spLocks noGrp="1"/>
          </p:cNvSpPr>
          <p:nvPr>
            <p:ph type="sldNum" sz="quarter" idx="10"/>
          </p:nvPr>
        </p:nvSpPr>
        <p:spPr>
          <a:xfrm>
            <a:off x="4690344" y="6531339"/>
            <a:ext cx="2844800" cy="320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it-IT" b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0" hangingPunct="0"/>
            <a:fld id="{ED0FDA39-DA52-4811-8A1D-7B2FDEB6DADB}" type="slidenum">
              <a:rPr lang="it-IT" smtClean="0"/>
              <a:pPr algn="ctr" eaLnBrk="0" hangingPunct="0"/>
              <a:t>‹#›</a:t>
            </a:fld>
            <a:endParaRPr lang="it-IT" dirty="0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0" y="6525344"/>
            <a:ext cx="12192000" cy="332656"/>
            <a:chOff x="0" y="6525344"/>
            <a:chExt cx="9144000" cy="332656"/>
          </a:xfrm>
        </p:grpSpPr>
        <p:sp>
          <p:nvSpPr>
            <p:cNvPr id="10" name="Rettangolo 9"/>
            <p:cNvSpPr/>
            <p:nvPr userDrawn="1"/>
          </p:nvSpPr>
          <p:spPr bwMode="auto">
            <a:xfrm>
              <a:off x="0" y="6525344"/>
              <a:ext cx="9144000" cy="3326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896" y="6604800"/>
              <a:ext cx="864096" cy="193868"/>
            </a:xfrm>
            <a:prstGeom prst="rect">
              <a:avLst/>
            </a:prstGeom>
          </p:spPr>
        </p:pic>
      </p:grpSp>
      <p:sp>
        <p:nvSpPr>
          <p:cNvPr id="12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25349"/>
            <a:ext cx="2844800" cy="330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fld id="{D58F48BF-3FC6-4567-8182-6AC6DD97AC57}" type="datetimeFigureOut">
              <a:rPr lang="it-IT" smtClean="0"/>
              <a:pPr/>
              <a:t>15/03/2024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74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42393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tx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5BABE2-7D3B-8FDB-ED6A-5BDF5F4F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EC7E8C20-16D5-CD21-DF35-AF76D3E4A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5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chemeClr val="tx1">
                    <a:alpha val="60000"/>
                  </a:scheme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33378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Ne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bg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1E14F3-786F-9E68-3C33-F8812673F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1BE2ADBA-9ACE-0146-B50F-CB4BF27BB9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5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rgbClr val="9D9D9E">
                    <a:alpha val="60000"/>
                  </a:srgb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84654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-marke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78C1F0C-7B98-828F-8762-068F40297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219" y="5332223"/>
            <a:ext cx="11501562" cy="33259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2400" b="0" i="0">
                <a:solidFill>
                  <a:schemeClr val="bg1"/>
                </a:solidFill>
                <a:latin typeface="Futura Std Book" panose="020B0502020204020303" pitchFamily="34" charset="77"/>
              </a:defRPr>
            </a:lvl1pPr>
          </a:lstStyle>
          <a:p>
            <a:r>
              <a:rPr lang="it-IT" dirty="0"/>
              <a:t>FARE CLIC PER MODIFICARE IL TITOLO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1BE2ADBA-9ACE-0146-B50F-CB4BF27BB9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219" y="5762155"/>
            <a:ext cx="11501562" cy="224613"/>
          </a:xfrm>
        </p:spPr>
        <p:txBody>
          <a:bodyPr>
            <a:spAutoFit/>
          </a:bodyPr>
          <a:lstStyle>
            <a:lvl1pPr marL="0" indent="0" algn="ctr">
              <a:buNone/>
              <a:defRPr sz="1600" b="0" i="0">
                <a:solidFill>
                  <a:srgbClr val="9D9D9E">
                    <a:alpha val="60000"/>
                  </a:srgbClr>
                </a:solidFill>
                <a:latin typeface="Futura Std Light" panose="020B04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sottotitolo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B0A323-BDFE-D116-72F7-758930643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676"/>
          <a:stretch/>
        </p:blipFill>
        <p:spPr>
          <a:xfrm>
            <a:off x="2194170" y="2986482"/>
            <a:ext cx="4610891" cy="603681"/>
          </a:xfrm>
          <a:prstGeom prst="rect">
            <a:avLst/>
          </a:prstGeom>
        </p:spPr>
      </p:pic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9C061645-C10B-8106-411C-778BEB2965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72438" y="2887579"/>
            <a:ext cx="3234088" cy="702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191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immagine (s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3EB8B16-EE4A-0A09-4FB8-B453206B8F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-1"/>
            <a:ext cx="898037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990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408754A-9E0A-8446-D1D6-45D472FE8BF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360990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151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(s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3EB8B16-EE4A-0A09-4FB8-B453206B8F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523874" y="4225491"/>
            <a:ext cx="4456497" cy="263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990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408754A-9E0A-8446-D1D6-45D472FE8BF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360990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349853-0BBC-29B3-EF43-70D13E96AC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079"/>
            <a:ext cx="8980371" cy="4161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DDFD8779-EA80-5353-3305-6C062A4EF48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4225491"/>
            <a:ext cx="4456497" cy="263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0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immagine e sez. (s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3EB8B16-EE4A-0A09-4FB8-B453206B8F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21187"/>
            <a:ext cx="8980372" cy="65368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990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408754A-9E0A-8446-D1D6-45D472FE8BF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360990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9C05D0B-9175-0DBE-4433-12FBCBF0FA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1999" cy="32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b="0" spc="300">
                <a:solidFill>
                  <a:srgbClr val="000000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00" u="none" strike="noStrike" kern="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anose="020B0502020204020303" pitchFamily="34" charset="77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FB9024E-F966-6C9B-B875-1D8F1AE760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0808" y="123706"/>
            <a:ext cx="5030381" cy="112275"/>
          </a:xfrm>
        </p:spPr>
        <p:txBody>
          <a:bodyPr/>
          <a:lstStyle>
            <a:lvl1pPr algn="ctr">
              <a:defRPr sz="800" b="0" i="0" spc="300"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</a:t>
            </a:r>
          </a:p>
        </p:txBody>
      </p:sp>
    </p:spTree>
    <p:extLst>
      <p:ext uri="{BB962C8B-B14F-4D97-AF65-F5344CB8AC3E}">
        <p14:creationId xmlns:p14="http://schemas.microsoft.com/office/powerpoint/2010/main" val="30757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immagine (d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3EB8B16-EE4A-0A09-4FB8-B453206B8F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211628" y="-1"/>
            <a:ext cx="898037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408754A-9E0A-8446-D1D6-45D472FE8BF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46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8988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(d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3EB8B16-EE4A-0A09-4FB8-B453206B8F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5503" y="4225491"/>
            <a:ext cx="4456497" cy="263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349853-0BBC-29B3-EF43-70D13E96AC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211629" y="-3079"/>
            <a:ext cx="8980371" cy="4161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DDFD8779-EA80-5353-3305-6C062A4EF48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629" y="4225491"/>
            <a:ext cx="4456497" cy="263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4B429DA-4237-C340-4BAA-49413FD5C7F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1546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B3A6AA5-410F-4577-AD87-5FC0721A9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42697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immagine e sez. (d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C9699-B6E9-206F-76F7-F6B7F4FC0753}"/>
              </a:ext>
            </a:extLst>
          </p:cNvPr>
          <p:cNvSpPr txBox="1"/>
          <p:nvPr userDrawn="1"/>
        </p:nvSpPr>
        <p:spPr>
          <a:xfrm>
            <a:off x="5815701" y="1995681"/>
            <a:ext cx="251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it-IT" sz="1400" b="1" dirty="0">
              <a:latin typeface="Futura Std Book" panose="020B0502020204020303" pitchFamily="34" charset="77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9C05D0B-9175-0DBE-4433-12FBCBF0FA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1999" cy="32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b="0" spc="300">
                <a:solidFill>
                  <a:srgbClr val="000000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00" u="none" strike="noStrike" kern="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anose="020B0502020204020303" pitchFamily="34" charset="77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FB9024E-F966-6C9B-B875-1D8F1AE760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0808" y="123706"/>
            <a:ext cx="5030381" cy="112275"/>
          </a:xfrm>
        </p:spPr>
        <p:txBody>
          <a:bodyPr/>
          <a:lstStyle>
            <a:lvl1pPr algn="ctr">
              <a:defRPr sz="800" b="0" i="0" spc="300"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</a:t>
            </a:r>
          </a:p>
        </p:txBody>
      </p:sp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CB2FE2C2-138C-9F01-5470-78ABB860815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629" y="321187"/>
            <a:ext cx="8980371" cy="653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B6863AD-C875-A51E-69A4-03FF2B3999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1546" y="2911214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C86A185-6919-D618-7EE5-1747ED95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545176"/>
            <a:ext cx="245039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2355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se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DAD164C1-0E79-10E5-5F69-1B1939BAF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21188"/>
            <a:ext cx="12192000" cy="65368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B662D692-9A3B-3108-E856-8A31D6C7BF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1999" cy="32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b="0" spc="300">
                <a:solidFill>
                  <a:srgbClr val="000000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00" u="none" strike="noStrike" kern="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anose="020B0502020204020303" pitchFamily="34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C666F-361D-499E-4881-80896FF457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0808" y="123706"/>
            <a:ext cx="5030381" cy="112275"/>
          </a:xfrm>
        </p:spPr>
        <p:txBody>
          <a:bodyPr/>
          <a:lstStyle>
            <a:lvl1pPr algn="ctr">
              <a:defRPr sz="800" b="0" i="0" spc="300"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</a:t>
            </a:r>
          </a:p>
        </p:txBody>
      </p:sp>
    </p:spTree>
    <p:extLst>
      <p:ext uri="{BB962C8B-B14F-4D97-AF65-F5344CB8AC3E}">
        <p14:creationId xmlns:p14="http://schemas.microsoft.com/office/powerpoint/2010/main" val="38349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799753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DAD164C1-0E79-10E5-5F69-1B1939BAF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56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5CD3A3E7-A347-990D-491D-90572B69C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9D49045-2DD7-E5C7-AF7E-CFF87FF37E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96352" y="3631133"/>
            <a:ext cx="8854041" cy="252698"/>
          </a:xfrm>
        </p:spPr>
        <p:txBody>
          <a:bodyPr/>
          <a:lstStyle>
            <a:lvl1pPr algn="ctr">
              <a:defRPr sz="1800" b="0" i="0">
                <a:latin typeface="Futura Std Book" panose="020B05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2E05E26-BFC0-6B28-8901-7B3D1F15D1D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6352" y="2905361"/>
            <a:ext cx="8854041" cy="277192"/>
          </a:xfrm>
        </p:spPr>
        <p:txBody>
          <a:bodyPr/>
          <a:lstStyle>
            <a:lvl1pPr algn="ctr">
              <a:defRPr sz="2000" b="1" i="0">
                <a:latin typeface="Futura Std Medium" panose="020B05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1299139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8A0314C-55C0-9C36-7D95-3FEA51DCE5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9" y="2552623"/>
            <a:ext cx="2450390" cy="140360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TITOLETTO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E3741A6-5595-CE24-C2CA-1230C279897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1546" y="5144276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0881090-F64A-DA3D-65FA-9A55309993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9" y="928099"/>
            <a:ext cx="7257446" cy="276999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51D6E390-01B8-3D38-A7E9-D9EF473EC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545177"/>
            <a:ext cx="725744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="1" i="0">
                <a:latin typeface="Futura Std Medium" panose="020B0502020204020303" pitchFamily="34" charset="77"/>
              </a:defRPr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F0C6B886-C5FB-F273-E988-9D549575243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547" y="2820201"/>
            <a:ext cx="3605560" cy="2059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F35C2C-60D8-5C57-7C7D-0C5E02AD51C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73436" y="2552623"/>
            <a:ext cx="2450390" cy="140360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TITOLETTO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5512A81-E05B-4831-87AF-49683975DA9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973433" y="5144276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3DE452AD-D5E2-696A-2212-93EEA767D27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973434" y="2820201"/>
            <a:ext cx="3605560" cy="2059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9361B1F-BD37-B35E-866A-A82C452C38E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625323" y="2552623"/>
            <a:ext cx="2450390" cy="140360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TITOLETTO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7C22435-0D66-0A98-4CEE-E7929176880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25320" y="5144276"/>
            <a:ext cx="2450392" cy="454548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182563" indent="-173038">
              <a:buFont typeface="Arial" panose="020B0604020202020204" pitchFamily="34" charset="0"/>
              <a:buChar char="•"/>
              <a:tabLst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C0186891-67A5-C396-E353-7D7953E2DEFC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625321" y="2820201"/>
            <a:ext cx="3605560" cy="2059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89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9CE843F-93F9-2414-7619-10EAE947B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7" y="2764909"/>
            <a:ext cx="11537516" cy="775597"/>
          </a:xfrm>
          <a:prstGeom prst="rect">
            <a:avLst/>
          </a:prstGeom>
        </p:spPr>
        <p:txBody>
          <a:bodyPr anchor="b"/>
          <a:lstStyle>
            <a:lvl1pPr>
              <a:defRPr sz="2800" b="0" i="0">
                <a:latin typeface="Futura Std Light" panose="020B0402020204020303" pitchFamily="34" charset="77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A67B49A-6A28-1DC6-6CB8-FCF264D5333C}"/>
              </a:ext>
            </a:extLst>
          </p:cNvPr>
          <p:cNvCxnSpPr>
            <a:cxnSpLocks/>
          </p:cNvCxnSpPr>
          <p:nvPr userDrawn="1"/>
        </p:nvCxnSpPr>
        <p:spPr>
          <a:xfrm>
            <a:off x="321547" y="3758083"/>
            <a:ext cx="1457011" cy="0"/>
          </a:xfrm>
          <a:prstGeom prst="line">
            <a:avLst/>
          </a:prstGeom>
          <a:ln w="6350"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05ADC0B-50DC-E9DD-3399-763EA80D67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8" y="3988922"/>
            <a:ext cx="9024983" cy="224613"/>
          </a:xfrm>
        </p:spPr>
        <p:txBody>
          <a:bodyPr/>
          <a:lstStyle>
            <a:lvl1pPr>
              <a:defRPr sz="1600" b="0" i="0">
                <a:solidFill>
                  <a:srgbClr val="797979"/>
                </a:solidFill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</p:spTree>
    <p:extLst>
      <p:ext uri="{BB962C8B-B14F-4D97-AF65-F5344CB8AC3E}">
        <p14:creationId xmlns:p14="http://schemas.microsoft.com/office/powerpoint/2010/main" val="4011476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5BABE2-7D3B-8FDB-ED6A-5BDF5F4F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1E14F3-786F-9E68-3C33-F8812673F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798" y="2814003"/>
            <a:ext cx="4301655" cy="8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48" y="1995901"/>
            <a:ext cx="9024983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5434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8A0314C-55C0-9C36-7D95-3FEA51DCE5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8" y="2552623"/>
            <a:ext cx="5030381" cy="1403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 1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49" y="2911214"/>
            <a:ext cx="5030380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DE2262-0A67-0809-6A51-EC5DBB0A5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4819" y="2552623"/>
            <a:ext cx="5030381" cy="224613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IL TITOLO DELLA SEZIONE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2BF1664-2187-49FA-E693-F1476692DA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4820" y="2911214"/>
            <a:ext cx="5030380" cy="12538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il 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020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4DEF7-DD7F-25F6-605E-76A89F47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1B7B42-5F20-A4D0-7F9E-BA2AD43134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8A0314C-55C0-9C36-7D95-3FEA51DCE5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549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4B696B-2721-ECA6-50A8-D3E4E5631B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1550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C196190-EC7F-B9DE-2E09-843D101E01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88430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8092F75-6F4C-0982-817A-5A0660370E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88431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5592E94-DE62-9F51-574F-3F5B37106F4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5313" y="2552623"/>
            <a:ext cx="3604992" cy="278859"/>
          </a:xfrm>
        </p:spPr>
        <p:txBody>
          <a:bodyPr/>
          <a:lstStyle>
            <a:lvl1pPr>
              <a:defRPr sz="1000" b="0" i="0" spc="300">
                <a:latin typeface="Futura Std Light" panose="020B0402020204020303" pitchFamily="34" charset="77"/>
              </a:defRPr>
            </a:lvl1pPr>
          </a:lstStyle>
          <a:p>
            <a:pPr lv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IL TITOLO DELLA SEZIONE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44EB528A-66D6-1AD9-B3D0-C1EE51B12A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55314" y="2911214"/>
            <a:ext cx="3604992" cy="1422505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</a:t>
            </a:r>
            <a:br>
              <a:rPr lang="it-IT" dirty="0"/>
            </a:br>
            <a:r>
              <a:rPr lang="it-IT" dirty="0"/>
              <a:t>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6419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78923-FBC7-F544-D150-03A6FB28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8" y="1995900"/>
            <a:ext cx="6818142" cy="43245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9504B1A1-4B0D-F644-9ECE-4056C77A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675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1"/>
                </a:solidFill>
                <a:latin typeface="Futura Std Light" panose="020B04020202040203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it-IT"/>
              <a:t>‹N›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457E45-C34B-B076-CD1C-D1D7FDE55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2EEE01C-3436-4CB1-D618-00BC626FA4F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D91002A-3B79-83D0-B7ED-4352E785B8F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1549" y="1995900"/>
            <a:ext cx="4331133" cy="4324513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64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C07EDA-DC21-AB0E-8A87-5A8B3E9B2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3858" y="1995900"/>
            <a:ext cx="6818142" cy="4324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7DB2F3-5F82-B536-993C-1B673E9CD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546" y="982437"/>
            <a:ext cx="1080365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IL TITOLO DELLA SLIDE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BA3B4A6-C582-40F9-95F6-9E0907FE4F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1548" y="1459321"/>
            <a:ext cx="9024983" cy="224613"/>
          </a:xfrm>
        </p:spPr>
        <p:txBody>
          <a:bodyPr/>
          <a:lstStyle>
            <a:lvl1pPr>
              <a:defRPr sz="1600" b="0" i="0">
                <a:latin typeface="Futura Std Book" panose="020B0502020204020303" pitchFamily="34" charset="77"/>
              </a:defRPr>
            </a:lvl1pPr>
          </a:lstStyle>
          <a:p>
            <a:pPr lvl="0"/>
            <a:r>
              <a:rPr lang="it-IT" dirty="0"/>
              <a:t>Fare clic per modificare il sottotitolo della slide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A68AA7-17EF-72A3-1BB7-0CA8DBC502E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1549" y="1995900"/>
            <a:ext cx="4331133" cy="4324513"/>
          </a:xfrm>
        </p:spPr>
        <p:txBody>
          <a:bodyPr/>
          <a:lstStyle>
            <a:lvl1pPr>
              <a:defRPr sz="1400" b="0" i="0">
                <a:latin typeface="Futura Std Light" panose="020B04020202040203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latin typeface="Futura Std Light" panose="020B04020202040203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Futura Std Light" panose="020B0402020204020303" pitchFamily="34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695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6D8E02-7063-F5B2-44F2-3F254621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981603"/>
            <a:ext cx="115393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dirty="0"/>
              <a:t>FARE CLIC PER MODIFICARE IL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E30DDD-16A8-1004-2566-CF5A327B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995901"/>
            <a:ext cx="11539299" cy="122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5D0FC8-9FB0-56B1-8343-3EB9D81F878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03015" y="296214"/>
            <a:ext cx="857832" cy="166756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FCBF63F-4742-D611-6889-0048BA325F58}"/>
              </a:ext>
            </a:extLst>
          </p:cNvPr>
          <p:cNvCxnSpPr>
            <a:cxnSpLocks/>
          </p:cNvCxnSpPr>
          <p:nvPr userDrawn="1"/>
        </p:nvCxnSpPr>
        <p:spPr>
          <a:xfrm>
            <a:off x="0" y="549422"/>
            <a:ext cx="12192000" cy="0"/>
          </a:xfrm>
          <a:prstGeom prst="line">
            <a:avLst/>
          </a:prstGeom>
          <a:ln w="6350"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FFAFAA-6988-7BA2-B951-EBB0722DAB15}"/>
              </a:ext>
            </a:extLst>
          </p:cNvPr>
          <p:cNvSpPr txBox="1"/>
          <p:nvPr userDrawn="1"/>
        </p:nvSpPr>
        <p:spPr>
          <a:xfrm>
            <a:off x="5758626" y="6543124"/>
            <a:ext cx="610222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62C25447-10A0-694C-A836-95F6BBC05C2D}" type="slidenum">
              <a:rPr lang="it-IT" sz="700" b="0" i="0" smtClean="0">
                <a:solidFill>
                  <a:srgbClr val="9E9D9E"/>
                </a:solidFill>
                <a:latin typeface="Futura Std Book" panose="020B0502020204020303" pitchFamily="34" charset="77"/>
              </a:rPr>
              <a:t>‹#›</a:t>
            </a:fld>
            <a:endParaRPr lang="it-IT" sz="700" b="0" i="0" dirty="0">
              <a:solidFill>
                <a:srgbClr val="9E9D9E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214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49" r:id="rId3"/>
    <p:sldLayoutId id="2147483683" r:id="rId4"/>
    <p:sldLayoutId id="2147483682" r:id="rId5"/>
    <p:sldLayoutId id="2147483684" r:id="rId6"/>
    <p:sldLayoutId id="2147483685" r:id="rId7"/>
    <p:sldLayoutId id="2147483656" r:id="rId8"/>
    <p:sldLayoutId id="2147483657" r:id="rId9"/>
    <p:sldLayoutId id="2147483686" r:id="rId10"/>
    <p:sldLayoutId id="2147483704" r:id="rId11"/>
    <p:sldLayoutId id="2147483688" r:id="rId12"/>
    <p:sldLayoutId id="2147483667" r:id="rId13"/>
    <p:sldLayoutId id="214748368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Futura Std Medium" panose="020B0502020204020303" pitchFamily="34" charset="77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6D8E02-7063-F5B2-44F2-3F254621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981603"/>
            <a:ext cx="115393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dirty="0"/>
              <a:t>FARE CLIC PER MODIFICARE IL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E30DDD-16A8-1004-2566-CF5A327B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995901"/>
            <a:ext cx="11539299" cy="122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FCBF63F-4742-D611-6889-0048BA325F58}"/>
              </a:ext>
            </a:extLst>
          </p:cNvPr>
          <p:cNvCxnSpPr>
            <a:cxnSpLocks/>
          </p:cNvCxnSpPr>
          <p:nvPr userDrawn="1"/>
        </p:nvCxnSpPr>
        <p:spPr>
          <a:xfrm>
            <a:off x="0" y="549422"/>
            <a:ext cx="12192000" cy="0"/>
          </a:xfrm>
          <a:prstGeom prst="line">
            <a:avLst/>
          </a:prstGeom>
          <a:ln w="6350"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FFAFAA-6988-7BA2-B951-EBB0722DAB15}"/>
              </a:ext>
            </a:extLst>
          </p:cNvPr>
          <p:cNvSpPr txBox="1"/>
          <p:nvPr userDrawn="1"/>
        </p:nvSpPr>
        <p:spPr>
          <a:xfrm>
            <a:off x="5758626" y="6543124"/>
            <a:ext cx="610222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62C25447-10A0-694C-A836-95F6BBC05C2D}" type="slidenum">
              <a:rPr lang="it-IT" sz="700" b="0" i="0" smtClean="0">
                <a:solidFill>
                  <a:srgbClr val="9E9D9E"/>
                </a:solidFill>
                <a:latin typeface="Futura Std Book" panose="020B0502020204020303" pitchFamily="34" charset="77"/>
              </a:rPr>
              <a:t>‹#›</a:t>
            </a:fld>
            <a:endParaRPr lang="it-IT" sz="700" b="0" i="0" dirty="0">
              <a:solidFill>
                <a:srgbClr val="9E9D9E"/>
              </a:solidFill>
              <a:latin typeface="Futura Std Book" panose="020B0502020204020303" pitchFamily="34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556AE4-A7D2-1D7F-E181-4E175E6E7AE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20492" y="293393"/>
            <a:ext cx="1036546" cy="1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5" r:id="rId10"/>
    <p:sldLayoutId id="2147483701" r:id="rId11"/>
    <p:sldLayoutId id="2147483703" r:id="rId12"/>
    <p:sldLayoutId id="2147483730" r:id="rId13"/>
    <p:sldLayoutId id="2147483731" r:id="rId14"/>
    <p:sldLayoutId id="214748373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Futura Std Medium" panose="020B0502020204020303" pitchFamily="34" charset="77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6D8E02-7063-F5B2-44F2-3F254621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981603"/>
            <a:ext cx="115393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it-IT" dirty="0"/>
              <a:t>FARE CLIC PER MODIFICARE IL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E30DDD-16A8-1004-2566-CF5A327B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995901"/>
            <a:ext cx="11539299" cy="122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FFAFAA-6988-7BA2-B951-EBB0722DAB15}"/>
              </a:ext>
            </a:extLst>
          </p:cNvPr>
          <p:cNvSpPr txBox="1"/>
          <p:nvPr userDrawn="1"/>
        </p:nvSpPr>
        <p:spPr>
          <a:xfrm>
            <a:off x="5758626" y="6543124"/>
            <a:ext cx="610222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62C25447-10A0-694C-A836-95F6BBC05C2D}" type="slidenum">
              <a:rPr lang="it-IT" sz="700" b="0" i="0" smtClean="0">
                <a:solidFill>
                  <a:srgbClr val="9E9D9E"/>
                </a:solidFill>
                <a:latin typeface="Futura Std Book" panose="020B0502020204020303" pitchFamily="34" charset="77"/>
              </a:rPr>
              <a:t>‹#›</a:t>
            </a:fld>
            <a:endParaRPr lang="it-IT" sz="700" b="0" i="0" dirty="0">
              <a:solidFill>
                <a:srgbClr val="9E9D9E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668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1" r:id="rId3"/>
    <p:sldLayoutId id="2147483722" r:id="rId4"/>
    <p:sldLayoutId id="2147483725" r:id="rId5"/>
    <p:sldLayoutId id="2147483723" r:id="rId6"/>
    <p:sldLayoutId id="2147483726" r:id="rId7"/>
    <p:sldLayoutId id="2147483727" r:id="rId8"/>
    <p:sldLayoutId id="2147483728" r:id="rId9"/>
    <p:sldLayoutId id="2147483724" r:id="rId10"/>
    <p:sldLayoutId id="2147483717" r:id="rId11"/>
    <p:sldLayoutId id="2147483710" r:id="rId12"/>
    <p:sldLayoutId id="2147483729" r:id="rId13"/>
    <p:sldLayoutId id="2147483718" r:id="rId14"/>
    <p:sldLayoutId id="2147483719" r:id="rId15"/>
    <p:sldLayoutId id="214748372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Futura Std Medium" panose="020B0502020204020303" pitchFamily="34" charset="77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Futura Std Light" panose="020B04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343A6-1E8C-0297-5A75-9E0E36014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600" dirty="0">
                <a:latin typeface="Arial" panose="020B0604020202020204" pitchFamily="34" charset="0"/>
                <a:cs typeface="Arial" panose="020B0604020202020204" pitchFamily="34" charset="0"/>
              </a:rPr>
              <a:t>Эстетика </a:t>
            </a:r>
            <a:r>
              <a:rPr lang="en-US" spc="600" dirty="0" err="1">
                <a:latin typeface="Arial" panose="020B0604020202020204" pitchFamily="34" charset="0"/>
                <a:cs typeface="Arial" panose="020B0604020202020204" pitchFamily="34" charset="0"/>
              </a:rPr>
              <a:t>Selezione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pc="600" dirty="0"/>
              <a:t>Март 2024</a:t>
            </a:r>
            <a:endParaRPr lang="it-IT" spc="600" dirty="0"/>
          </a:p>
        </p:txBody>
      </p:sp>
    </p:spTree>
    <p:extLst>
      <p:ext uri="{BB962C8B-B14F-4D97-AF65-F5344CB8AC3E}">
        <p14:creationId xmlns:p14="http://schemas.microsoft.com/office/powerpoint/2010/main" val="226299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30F98057-510D-4047-B999-8A00DE3EE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4996"/>
              </p:ext>
            </p:extLst>
          </p:nvPr>
        </p:nvGraphicFramePr>
        <p:xfrm>
          <a:off x="1219111" y="2195344"/>
          <a:ext cx="9008524" cy="88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964450856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974286901"/>
                    </a:ext>
                  </a:extLst>
                </a:gridCol>
                <a:gridCol w="4913630">
                  <a:extLst>
                    <a:ext uri="{9D8B030D-6E8A-4147-A177-3AD203B41FA5}">
                      <a16:colId xmlns:a16="http://schemas.microsoft.com/office/drawing/2014/main" val="1027719833"/>
                    </a:ext>
                  </a:extLst>
                </a:gridCol>
                <a:gridCol w="1913034">
                  <a:extLst>
                    <a:ext uri="{9D8B030D-6E8A-4147-A177-3AD203B41FA5}">
                      <a16:colId xmlns:a16="http://schemas.microsoft.com/office/drawing/2014/main" val="3681619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Futura Lbt"/>
                        </a:rPr>
                        <a:t>Артикул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Futura Lbt"/>
                        </a:rPr>
                        <a:t>Размер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Futura Lbt"/>
                        </a:rPr>
                        <a:t>Описание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Futura Lbt"/>
                        </a:rPr>
                        <a:t>Ориентировочная СРЦ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3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Futura Lbt"/>
                          <a:ea typeface="+mn-ea"/>
                          <a:cs typeface="+mn-cs"/>
                        </a:rPr>
                        <a:t>SF6400PZB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Futura Lb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Futura Lbt"/>
                        </a:rPr>
                        <a:t>60х60 см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Futura Lbt"/>
                        </a:rPr>
                        <a:t>Электрический</a:t>
                      </a:r>
                      <a:r>
                        <a:rPr lang="ru-RU" sz="1400" baseline="0" dirty="0">
                          <a:latin typeface="Futura Lbt"/>
                        </a:rPr>
                        <a:t> духовой шкаф</a:t>
                      </a:r>
                      <a:r>
                        <a:rPr lang="en-US" sz="1400" baseline="0" dirty="0">
                          <a:latin typeface="Futura Lbt"/>
                        </a:rPr>
                        <a:t> </a:t>
                      </a:r>
                      <a:r>
                        <a:rPr lang="ru-RU" sz="1400" baseline="0" dirty="0">
                          <a:latin typeface="Futura Lbt"/>
                        </a:rPr>
                        <a:t>с функцией «Пицца»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utura Lbt"/>
                        </a:rPr>
                        <a:t> 89 990 </a:t>
                      </a:r>
                      <a:r>
                        <a:rPr lang="ru-RU" sz="1400" dirty="0">
                          <a:latin typeface="Futura Lbt"/>
                        </a:rPr>
                        <a:t>руб.</a:t>
                      </a:r>
                      <a:endParaRPr lang="en-GB" sz="1400" dirty="0">
                        <a:latin typeface="Futura Lb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409FD-92AE-E128-98AF-11AE6BA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Ассортимент</a:t>
            </a:r>
          </a:p>
        </p:txBody>
      </p:sp>
    </p:spTree>
    <p:extLst>
      <p:ext uri="{BB962C8B-B14F-4D97-AF65-F5344CB8AC3E}">
        <p14:creationId xmlns:p14="http://schemas.microsoft.com/office/powerpoint/2010/main" val="4343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4B56A-5F13-CFC4-7B1D-E48255A7A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01A71D1-06B1-6EFB-73BD-B243634689EE}"/>
              </a:ext>
            </a:extLst>
          </p:cNvPr>
          <p:cNvSpPr txBox="1">
            <a:spLocks/>
          </p:cNvSpPr>
          <p:nvPr/>
        </p:nvSpPr>
        <p:spPr>
          <a:xfrm>
            <a:off x="3070493" y="126885"/>
            <a:ext cx="1879431" cy="3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1200" dirty="0">
              <a:latin typeface="Futura Lt B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F68B39F9-6CFD-0BB8-3FC9-154BAF17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ru-RU" dirty="0"/>
              <a:t>Основные особенности</a:t>
            </a:r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D935519-E73F-16B1-F1C6-1DA17B54C209}"/>
              </a:ext>
            </a:extLst>
          </p:cNvPr>
          <p:cNvSpPr txBox="1"/>
          <p:nvPr/>
        </p:nvSpPr>
        <p:spPr>
          <a:xfrm>
            <a:off x="5723373" y="3847448"/>
            <a:ext cx="3312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Функция «Пицца»</a:t>
            </a: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ru-RU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Профессиональный пекарский камень в комплекте</a:t>
            </a:r>
            <a:endParaRPr lang="it-IT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dirty="0">
              <a:latin typeface="Futura Lt BT" panose="020B0402020204020303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519655-48DF-A5B0-F0DE-9C6678C28691}"/>
              </a:ext>
            </a:extLst>
          </p:cNvPr>
          <p:cNvSpPr txBox="1"/>
          <p:nvPr/>
        </p:nvSpPr>
        <p:spPr>
          <a:xfrm>
            <a:off x="4657801" y="1810594"/>
            <a:ext cx="3562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endParaRPr lang="it-IT" sz="1600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Чёрное стекло</a:t>
            </a: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Сенсорный </a:t>
            </a:r>
            <a:r>
              <a:rPr lang="en-US" sz="1600" b="1" dirty="0">
                <a:latin typeface="Futura Lt BT" panose="020B0402020204020303"/>
              </a:rPr>
              <a:t>LED-</a:t>
            </a:r>
            <a:r>
              <a:rPr lang="ru-RU" sz="1600" b="1" dirty="0"/>
              <a:t>дисплей</a:t>
            </a:r>
            <a:r>
              <a:rPr lang="en-US" sz="1600" b="1" dirty="0"/>
              <a:t> </a:t>
            </a:r>
            <a:r>
              <a:rPr lang="en-US" sz="1600" b="1" dirty="0" err="1">
                <a:latin typeface="Futura Lt BT" panose="020B0402020204020303"/>
              </a:rPr>
              <a:t>DigiScreen</a:t>
            </a:r>
            <a:r>
              <a:rPr lang="it-IT" sz="1600" b="1" dirty="0"/>
              <a:t> </a:t>
            </a:r>
          </a:p>
          <a:p>
            <a:pPr lvl="1" fontAlgn="ctr"/>
            <a:endParaRPr lang="it-IT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dirty="0">
              <a:latin typeface="Futura Lt BT" panose="020B0402020204020303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39DF07-043B-CF71-2CC7-A5E594ACF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0" b="67975"/>
          <a:stretch/>
        </p:blipFill>
        <p:spPr bwMode="auto">
          <a:xfrm>
            <a:off x="345322" y="1651179"/>
            <a:ext cx="4226607" cy="21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0D0B2FA-2502-A32E-DF2F-95CC38690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4562" r="25369" b="34953"/>
          <a:stretch/>
        </p:blipFill>
        <p:spPr bwMode="auto">
          <a:xfrm>
            <a:off x="8516966" y="3847447"/>
            <a:ext cx="2980320" cy="12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zza.mp4">
            <a:hlinkClick r:id="" action="ppaction://media"/>
            <a:extLst>
              <a:ext uri="{FF2B5EF4-FFF2-40B4-BE49-F238E27FC236}">
                <a16:creationId xmlns:a16="http://schemas.microsoft.com/office/drawing/2014/main" id="{9F031FCD-A7DA-90EE-394E-DC2961D76F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5080" y="5111481"/>
            <a:ext cx="2292208" cy="12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48CE-E012-489E-9AA9-2A63F77FA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A3D1803-3C28-3759-F819-352422A7C373}"/>
              </a:ext>
            </a:extLst>
          </p:cNvPr>
          <p:cNvSpPr txBox="1">
            <a:spLocks/>
          </p:cNvSpPr>
          <p:nvPr/>
        </p:nvSpPr>
        <p:spPr>
          <a:xfrm>
            <a:off x="3070493" y="126885"/>
            <a:ext cx="1879431" cy="3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1200" dirty="0">
              <a:latin typeface="Futura Lt B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5F8CC402-53DB-107B-24F3-5227B091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ru-RU" dirty="0"/>
              <a:t>Основные особенности</a:t>
            </a:r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0A6DB1A-23E9-976A-2121-0FB4918196EC}"/>
              </a:ext>
            </a:extLst>
          </p:cNvPr>
          <p:cNvSpPr txBox="1"/>
          <p:nvPr/>
        </p:nvSpPr>
        <p:spPr>
          <a:xfrm>
            <a:off x="5723373" y="3630074"/>
            <a:ext cx="30873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b="1" dirty="0">
              <a:latin typeface="Futura Lt BT" panose="020B04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Futura Lt BT" panose="020B0402020204020303"/>
              </a:rPr>
              <a:t>Внутренняя камера духового шкафа без прямых углов, винтов и видимых соединений.</a:t>
            </a:r>
          </a:p>
          <a:p>
            <a:endParaRPr lang="ru-RU" altLang="ru-RU" sz="1600" b="1" dirty="0">
              <a:latin typeface="Futura Lt BT" panose="020B04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Futura Lt BT" panose="020B0402020204020303"/>
              </a:rPr>
              <a:t>Эмаль </a:t>
            </a:r>
            <a:r>
              <a:rPr lang="en-US" altLang="ru-RU" sz="1600" b="1" dirty="0">
                <a:latin typeface="Futura Lt BT" panose="020B0402020204020303"/>
              </a:rPr>
              <a:t>Ever Clean</a:t>
            </a:r>
            <a:r>
              <a:rPr lang="ru-RU" altLang="ru-RU" sz="1600" b="1" dirty="0">
                <a:latin typeface="Futura Lt BT" panose="020B0402020204020303"/>
              </a:rPr>
              <a:t>, класса АА, обеспечивает максимально лёгкую очистку.</a:t>
            </a:r>
          </a:p>
          <a:p>
            <a:pPr eaLnBrk="1" fontAlgn="ctr" hangingPunct="1"/>
            <a:endParaRPr lang="it-IT" dirty="0">
              <a:latin typeface="Futura Lt BT" panose="020B0402020204020303"/>
            </a:endParaRPr>
          </a:p>
          <a:p>
            <a:pPr lvl="1" fontAlgn="ctr"/>
            <a:endParaRPr lang="it-IT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dirty="0">
              <a:latin typeface="Futura Lt BT" panose="020B0402020204020303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29D79E-F18E-D292-1EC1-4018D59969C6}"/>
              </a:ext>
            </a:extLst>
          </p:cNvPr>
          <p:cNvSpPr txBox="1"/>
          <p:nvPr/>
        </p:nvSpPr>
        <p:spPr>
          <a:xfrm>
            <a:off x="4358699" y="1933706"/>
            <a:ext cx="3562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endParaRPr lang="it-IT" sz="1600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Съемное внутреннее стекло</a:t>
            </a: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sz="1600" b="1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r>
              <a:rPr lang="ru-RU" sz="1600" b="1" dirty="0">
                <a:latin typeface="Futura Lt BT" panose="020B0402020204020303"/>
              </a:rPr>
              <a:t>«Холодная» дверца</a:t>
            </a:r>
            <a:endParaRPr lang="it-IT" sz="1600" b="1" dirty="0"/>
          </a:p>
          <a:p>
            <a:pPr lvl="1" fontAlgn="ctr"/>
            <a:endParaRPr lang="it-IT" dirty="0">
              <a:latin typeface="Futura Lt BT" panose="020B0402020204020303"/>
            </a:endParaRPr>
          </a:p>
          <a:p>
            <a:pPr marL="285750" indent="-285750" eaLnBrk="1" fontAlgn="ctr" hangingPunct="1">
              <a:buFont typeface="Arial" panose="020B0604020202020204" pitchFamily="34" charset="0"/>
              <a:buChar char="•"/>
            </a:pPr>
            <a:endParaRPr lang="it-IT" dirty="0">
              <a:latin typeface="Futura Lt BT" panose="020B0402020204020303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9748445-DCD2-2A01-4F89-2D0648974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27211" r="7992" b="9532"/>
          <a:stretch/>
        </p:blipFill>
        <p:spPr bwMode="auto">
          <a:xfrm>
            <a:off x="321546" y="1589518"/>
            <a:ext cx="3925714" cy="30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87FE34-FF6D-E4A9-338D-650ED71DA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t="28539" r="24870" b="32549"/>
          <a:stretch/>
        </p:blipFill>
        <p:spPr bwMode="auto">
          <a:xfrm>
            <a:off x="8718063" y="4027424"/>
            <a:ext cx="3137528" cy="24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C90B302-F780-42AA-8785-303B3F68256D}"/>
              </a:ext>
            </a:extLst>
          </p:cNvPr>
          <p:cNvSpPr txBox="1">
            <a:spLocks/>
          </p:cNvSpPr>
          <p:nvPr/>
        </p:nvSpPr>
        <p:spPr>
          <a:xfrm>
            <a:off x="3070493" y="126885"/>
            <a:ext cx="1879431" cy="3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1200" dirty="0">
              <a:latin typeface="Futura Lt B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5819E26D-CE56-F14B-95B9-96170FB9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200" dirty="0">
                <a:solidFill>
                  <a:schemeClr val="dk1"/>
                </a:solidFill>
                <a:latin typeface="Futura Lbt"/>
                <a:ea typeface="+mn-ea"/>
                <a:cs typeface="+mn-cs"/>
              </a:rPr>
              <a:t>SF6400PZB</a:t>
            </a:r>
            <a:endParaRPr lang="ru-RU" b="1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99703DDC-5078-6EB4-4239-F40E637E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2" y="1618340"/>
            <a:ext cx="4072071" cy="40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00A63-BB30-7A73-AAFE-7E245C97BAF8}"/>
              </a:ext>
            </a:extLst>
          </p:cNvPr>
          <p:cNvSpPr txBox="1"/>
          <p:nvPr/>
        </p:nvSpPr>
        <p:spPr>
          <a:xfrm>
            <a:off x="6096000" y="1370235"/>
            <a:ext cx="3620568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ЭСТЕТИКА И УПРАВЛЕНИЕ</a:t>
            </a:r>
          </a:p>
          <a:p>
            <a:pPr>
              <a:spcAft>
                <a:spcPts val="80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</a:t>
            </a: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дисплей </a:t>
            </a:r>
            <a:r>
              <a:rPr lang="en-US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DigiScreen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Поворотные переключатели </a:t>
            </a:r>
            <a:r>
              <a:rPr lang="en-US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Selezione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ФУНКЦИИ/ ОПЦИИ/ ТЕМПЕРАТУРА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функций приготовления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очистки: традиционная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контроль температуры (50-250ºС)</a:t>
            </a:r>
          </a:p>
          <a:p>
            <a:endParaRPr lang="en-US" sz="1000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КАМЕРА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Полезный объем 65 л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уровней приготовления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Эмаль </a:t>
            </a:r>
            <a:r>
              <a:rPr lang="ru-RU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</a:t>
            </a: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галогенная лампа (40 Вт)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Внутреннее стекло дверцы сплошное съемное</a:t>
            </a:r>
          </a:p>
          <a:p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БЕЗОПАСНОСТЬ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Тангенциальная система охлаждения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стекла дверцы</a:t>
            </a:r>
          </a:p>
          <a:p>
            <a:endParaRPr lang="en-US" sz="1000" b="1" u="sng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АКСЕССУАРЫ В КОМПЛЕКТЕ</a:t>
            </a:r>
          </a:p>
          <a:p>
            <a:pPr>
              <a:spcAft>
                <a:spcPts val="800"/>
              </a:spcAft>
            </a:pP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Глубокий эмалированный противень, 40 мм</a:t>
            </a:r>
            <a:r>
              <a:rPr lang="en-US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sz="1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Решетка для </a:t>
            </a:r>
            <a:r>
              <a:rPr lang="ru-RU" sz="1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противня </a:t>
            </a:r>
            <a:r>
              <a:rPr lang="en-US" sz="1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Камень огнеупорный (круглый без ручек) + крышка</a:t>
            </a:r>
          </a:p>
        </p:txBody>
      </p:sp>
    </p:spTree>
    <p:extLst>
      <p:ext uri="{BB962C8B-B14F-4D97-AF65-F5344CB8AC3E}">
        <p14:creationId xmlns:p14="http://schemas.microsoft.com/office/powerpoint/2010/main" val="369051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524000" y="6147196"/>
            <a:ext cx="9144000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lIns="27432" tIns="27432" rIns="27432" bIns="2743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it-IT" sz="1400" kern="100" dirty="0">
                <a:solidFill>
                  <a:srgbClr val="000000"/>
                </a:solidFill>
                <a:latin typeface="Futura Lt BT" pitchFamily="34" charset="0"/>
              </a:rPr>
              <a:t>www.smeg.com/ru</a:t>
            </a:r>
          </a:p>
        </p:txBody>
      </p:sp>
    </p:spTree>
    <p:extLst>
      <p:ext uri="{BB962C8B-B14F-4D97-AF65-F5344CB8AC3E}">
        <p14:creationId xmlns:p14="http://schemas.microsoft.com/office/powerpoint/2010/main" val="23643601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Corpora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DA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ra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235</Words>
  <Application>Microsoft Office PowerPoint</Application>
  <PresentationFormat>Широкоэкранный</PresentationFormat>
  <Paragraphs>66</Paragraphs>
  <Slides>6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Futura Lbt</vt:lpstr>
      <vt:lpstr>Futura Lt BT</vt:lpstr>
      <vt:lpstr>Futura Std Book</vt:lpstr>
      <vt:lpstr>Futura Std Light</vt:lpstr>
      <vt:lpstr>Futura Std Medium</vt:lpstr>
      <vt:lpstr>1_Corporate Theme</vt:lpstr>
      <vt:lpstr>2_SDA Theme</vt:lpstr>
      <vt:lpstr>3_Trade Theme</vt:lpstr>
      <vt:lpstr>Эстетика Selezione</vt:lpstr>
      <vt:lpstr>Ассортимент</vt:lpstr>
      <vt:lpstr> Основные особенности</vt:lpstr>
      <vt:lpstr> Основные особенности</vt:lpstr>
      <vt:lpstr>SF6400PZB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Эстетика Selezione</dc:title>
  <dc:creator>pavel.pustovar@smeg.ru</dc:creator>
  <cp:lastModifiedBy>Pavel Pustovar</cp:lastModifiedBy>
  <cp:revision>81</cp:revision>
  <dcterms:created xsi:type="dcterms:W3CDTF">2023-02-06T15:45:47Z</dcterms:created>
  <dcterms:modified xsi:type="dcterms:W3CDTF">2024-03-15T09:44:43Z</dcterms:modified>
  <cp:category>КБТ </cp:category>
</cp:coreProperties>
</file>